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6" r:id="rId6"/>
    <p:sldId id="274" r:id="rId7"/>
    <p:sldId id="275" r:id="rId8"/>
    <p:sldId id="276" r:id="rId9"/>
    <p:sldId id="267" r:id="rId10"/>
    <p:sldId id="273" r:id="rId11"/>
    <p:sldId id="270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51B5"/>
    <a:srgbClr val="90A4AE"/>
    <a:srgbClr val="303F9F"/>
    <a:srgbClr val="D6EDFF"/>
    <a:srgbClr val="0D0D0D"/>
    <a:srgbClr val="455A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93"/>
    <p:restoredTop sz="94575"/>
  </p:normalViewPr>
  <p:slideViewPr>
    <p:cSldViewPr snapToGrid="0" snapToObjects="1">
      <p:cViewPr>
        <p:scale>
          <a:sx n="85" d="100"/>
          <a:sy n="85" d="100"/>
        </p:scale>
        <p:origin x="104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80391-4016-2445-8966-0EA77E75BBE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D082B-BF63-AD44-A077-FFBD0BE7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98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8D082B-BF63-AD44-A077-FFBD0BE78CF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31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8D082B-BF63-AD44-A077-FFBD0BE78CF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851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E66ACC0-E6C4-E048-BDFE-8C7B88F1CD50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85D7F85D-DDB2-F34F-B1AD-E56D916B787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840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960137"/>
            <a:ext cx="8229600" cy="1463040"/>
          </a:xfrm>
        </p:spPr>
        <p:txBody>
          <a:bodyPr>
            <a:normAutofit/>
          </a:bodyPr>
          <a:lstStyle/>
          <a:p>
            <a:r>
              <a:rPr lang="en-US" sz="4400" dirty="0" smtClean="0">
                <a:latin typeface="+mn-lt"/>
              </a:rPr>
              <a:t>Voter Turnout In Chicago</a:t>
            </a:r>
            <a:endParaRPr lang="en-US" sz="4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Alex Douglas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20"/>
          <a:stretch/>
        </p:blipFill>
        <p:spPr>
          <a:xfrm>
            <a:off x="0" y="0"/>
            <a:ext cx="12188952" cy="457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18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74360" y="-1257993"/>
            <a:ext cx="10852879" cy="14986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PERCENT POPULATION That speak English well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36663" y="6304118"/>
            <a:ext cx="9718675" cy="531812"/>
          </a:xfrm>
        </p:spPr>
        <p:txBody>
          <a:bodyPr>
            <a:normAutofit/>
          </a:bodyPr>
          <a:lstStyle/>
          <a:p>
            <a:pPr algn="ctr"/>
            <a:r>
              <a:rPr lang="en-US" sz="2800" dirty="0" smtClean="0"/>
              <a:t>1% increase in English </a:t>
            </a:r>
            <a:r>
              <a:rPr lang="en-US" sz="2800" dirty="0" smtClean="0">
                <a:sym typeface="Wingdings"/>
              </a:rPr>
              <a:t> 32% increase in voter turnout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69" b="10025"/>
          <a:stretch/>
        </p:blipFill>
        <p:spPr>
          <a:xfrm>
            <a:off x="4841561" y="512064"/>
            <a:ext cx="7030648" cy="5477256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749508" y="-989344"/>
            <a:ext cx="0" cy="884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3" b="11063"/>
          <a:stretch/>
        </p:blipFill>
        <p:spPr>
          <a:xfrm>
            <a:off x="-320040" y="452104"/>
            <a:ext cx="7033427" cy="547725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315394" y="135678"/>
            <a:ext cx="1761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D0D0D"/>
                </a:solidFill>
              </a:rPr>
              <a:t>% ENGLISH </a:t>
            </a:r>
            <a:endParaRPr lang="en-US" sz="2400" dirty="0">
              <a:solidFill>
                <a:srgbClr val="0D0D0D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96805" y="150668"/>
            <a:ext cx="2916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solidFill>
                  <a:srgbClr val="0D0D0D"/>
                </a:solidFill>
              </a:rPr>
              <a:t>% VOTER TURNOUT</a:t>
            </a:r>
            <a:endParaRPr lang="en-US" sz="2400" dirty="0">
              <a:solidFill>
                <a:srgbClr val="0D0D0D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363" y="5767653"/>
            <a:ext cx="2794000" cy="3429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04668" y="5732654"/>
            <a:ext cx="1761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D0D0D"/>
                </a:solidFill>
              </a:rPr>
              <a:t>0%</a:t>
            </a:r>
            <a:endParaRPr lang="en-US" sz="2000" dirty="0">
              <a:solidFill>
                <a:srgbClr val="0D0D0D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13390" y="5730399"/>
            <a:ext cx="1761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D0D0D"/>
                </a:solidFill>
              </a:rPr>
              <a:t>100%</a:t>
            </a:r>
            <a:endParaRPr lang="en-US" sz="2000" dirty="0">
              <a:solidFill>
                <a:srgbClr val="0D0D0D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69690" y="5735799"/>
            <a:ext cx="1761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D0D0D"/>
                </a:solidFill>
              </a:rPr>
              <a:t>0%</a:t>
            </a:r>
            <a:endParaRPr lang="en-US" sz="2000" dirty="0">
              <a:solidFill>
                <a:srgbClr val="0D0D0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478412" y="5733544"/>
            <a:ext cx="1761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D0D0D"/>
                </a:solidFill>
              </a:rPr>
              <a:t>100%</a:t>
            </a:r>
            <a:endParaRPr lang="en-US" sz="2000" dirty="0">
              <a:solidFill>
                <a:srgbClr val="0D0D0D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03191" y="5771841"/>
            <a:ext cx="27813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9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smtClean="0"/>
              <a:t>Conclusion</a:t>
            </a:r>
            <a:endParaRPr lang="en-US" sz="54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286000"/>
            <a:ext cx="10143544" cy="402336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The data provide a clear connection between voter turnout and demographic/precinct variables</a:t>
            </a:r>
          </a:p>
          <a:p>
            <a:endParaRPr lang="en-US" sz="3200" dirty="0" smtClean="0"/>
          </a:p>
          <a:p>
            <a:r>
              <a:rPr lang="en-US" sz="3200" dirty="0"/>
              <a:t>Is it possible to increase voter turnout with targeted outreach?</a:t>
            </a:r>
          </a:p>
          <a:p>
            <a:pPr marL="548640" indent="-274320">
              <a:spcBef>
                <a:spcPts val="200"/>
              </a:spcBef>
              <a:buClr>
                <a:srgbClr val="0D0D0D"/>
              </a:buClr>
              <a:buFont typeface="Arial" charset="0"/>
              <a:buChar char="•"/>
            </a:pPr>
            <a:r>
              <a:rPr lang="en-US" sz="2800" dirty="0" smtClean="0"/>
              <a:t>Increase awareness of early voting / Vote by Mail</a:t>
            </a:r>
          </a:p>
          <a:p>
            <a:pPr marL="548640" indent="-274320">
              <a:spcBef>
                <a:spcPts val="200"/>
              </a:spcBef>
              <a:buClr>
                <a:srgbClr val="0D0D0D"/>
              </a:buClr>
              <a:buFont typeface="Arial" charset="0"/>
              <a:buChar char="•"/>
            </a:pPr>
            <a:r>
              <a:rPr lang="en-US" sz="2800" dirty="0" smtClean="0"/>
              <a:t>Eliminate need to register for Vote by Mail</a:t>
            </a:r>
            <a:endParaRPr lang="en-US" sz="2800" dirty="0" smtClean="0"/>
          </a:p>
          <a:p>
            <a:pPr marL="548640" indent="-274320">
              <a:spcBef>
                <a:spcPts val="200"/>
              </a:spcBef>
              <a:buClr>
                <a:srgbClr val="0D0D0D"/>
              </a:buClr>
              <a:buFont typeface="Arial" charset="0"/>
              <a:buChar char="•"/>
            </a:pPr>
            <a:r>
              <a:rPr lang="en-US" sz="2800" dirty="0" smtClean="0"/>
              <a:t>Election </a:t>
            </a:r>
            <a:r>
              <a:rPr lang="en-US" sz="2800" dirty="0" smtClean="0"/>
              <a:t>material in languages other than </a:t>
            </a:r>
            <a:r>
              <a:rPr lang="en-US" sz="2800" dirty="0" smtClean="0"/>
              <a:t>English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86669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 txBox="1">
            <a:spLocks/>
          </p:cNvSpPr>
          <p:nvPr/>
        </p:nvSpPr>
        <p:spPr>
          <a:xfrm>
            <a:off x="1063339" y="115223"/>
            <a:ext cx="10722261" cy="1498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Dashboard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/>
              <a:t>github.com/</a:t>
            </a:r>
            <a:r>
              <a:rPr lang="en-US" dirty="0" err="1" smtClean="0"/>
              <a:t>alex-douglas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756247" y="323276"/>
            <a:ext cx="0" cy="884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2429067" y="660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8" name="dash_app_edited_cqslBW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8390" b="8982"/>
          <a:stretch/>
        </p:blipFill>
        <p:spPr>
          <a:xfrm>
            <a:off x="1123758" y="1613824"/>
            <a:ext cx="9944485" cy="462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98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4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211" y="4485586"/>
            <a:ext cx="680422" cy="6804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495" y="5402923"/>
            <a:ext cx="802163" cy="8021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495" y="2444311"/>
            <a:ext cx="768096" cy="768096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259106" y="2286000"/>
            <a:ext cx="848509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3600" dirty="0" smtClean="0"/>
              <a:t>alex.douglas4545@gmail.com</a:t>
            </a:r>
          </a:p>
          <a:p>
            <a:pPr>
              <a:lnSpc>
                <a:spcPct val="150000"/>
              </a:lnSpc>
            </a:pPr>
            <a:r>
              <a:rPr lang="en-US" sz="3600" dirty="0" smtClean="0"/>
              <a:t>alexrdouglas.com</a:t>
            </a:r>
          </a:p>
          <a:p>
            <a:pPr>
              <a:lnSpc>
                <a:spcPct val="150000"/>
              </a:lnSpc>
            </a:pPr>
            <a:r>
              <a:rPr lang="en-US" sz="3600" dirty="0" smtClean="0"/>
              <a:t>@ar_douglas</a:t>
            </a:r>
          </a:p>
          <a:p>
            <a:pPr>
              <a:lnSpc>
                <a:spcPct val="150000"/>
              </a:lnSpc>
            </a:pPr>
            <a:r>
              <a:rPr lang="en-US" sz="3600" dirty="0" smtClean="0"/>
              <a:t>github.com/</a:t>
            </a:r>
            <a:r>
              <a:rPr lang="en-US" sz="3600" dirty="0" err="1" smtClean="0"/>
              <a:t>alex-douglas</a:t>
            </a:r>
            <a:endParaRPr lang="en-US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517" y="3462282"/>
            <a:ext cx="768096" cy="76809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059332" y="431799"/>
            <a:ext cx="2650067" cy="265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0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97" y="993095"/>
            <a:ext cx="11660207" cy="5441430"/>
          </a:xfrm>
          <a:prstGeom prst="rect">
            <a:avLst/>
          </a:prstGeom>
        </p:spPr>
      </p:pic>
      <p:sp>
        <p:nvSpPr>
          <p:cNvPr id="5" name="Title 10"/>
          <p:cNvSpPr txBox="1">
            <a:spLocks/>
          </p:cNvSpPr>
          <p:nvPr/>
        </p:nvSpPr>
        <p:spPr>
          <a:xfrm>
            <a:off x="1063339" y="115223"/>
            <a:ext cx="9720263" cy="1498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Nationwide Voter Turnout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756247" y="323276"/>
            <a:ext cx="0" cy="884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866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524347"/>
            <a:ext cx="10058400" cy="58093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524347"/>
            <a:ext cx="10058400" cy="58093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48"/>
          <a:stretch/>
        </p:blipFill>
        <p:spPr>
          <a:xfrm>
            <a:off x="1066800" y="1293961"/>
            <a:ext cx="10058400" cy="50396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538603"/>
            <a:ext cx="10058400" cy="5809306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 idx="4294967295"/>
          </p:nvPr>
        </p:nvSpPr>
        <p:spPr>
          <a:xfrm>
            <a:off x="1063339" y="115223"/>
            <a:ext cx="9720263" cy="1498600"/>
          </a:xfrm>
        </p:spPr>
        <p:txBody>
          <a:bodyPr/>
          <a:lstStyle/>
          <a:p>
            <a:r>
              <a:rPr lang="en-US" dirty="0" smtClean="0"/>
              <a:t>recent Chicago elections </a:t>
            </a:r>
            <a:r>
              <a:rPr lang="mr-IN" dirty="0" smtClean="0"/>
              <a:t>–</a:t>
            </a:r>
            <a:r>
              <a:rPr lang="en-US" dirty="0" smtClean="0"/>
              <a:t> voter turnout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756247" y="323276"/>
            <a:ext cx="0" cy="884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38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472499" y="3337087"/>
            <a:ext cx="25057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 smtClean="0"/>
              <a:t>SOURCE</a:t>
            </a:r>
          </a:p>
          <a:p>
            <a:pPr algn="ctr"/>
            <a:r>
              <a:rPr lang="en-US" sz="2000" dirty="0" smtClean="0"/>
              <a:t>U.S. Census Bureau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30839" y="3344843"/>
            <a:ext cx="3392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 smtClean="0"/>
              <a:t>SOURCE</a:t>
            </a:r>
          </a:p>
          <a:p>
            <a:pPr algn="ctr"/>
            <a:r>
              <a:rPr lang="en-US" sz="2000" dirty="0" smtClean="0"/>
              <a:t>Chicago Data Portal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65828" y="3337087"/>
            <a:ext cx="25261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 smtClean="0"/>
              <a:t>SOURCE</a:t>
            </a:r>
          </a:p>
          <a:p>
            <a:pPr algn="ctr"/>
            <a:r>
              <a:rPr lang="en-US" sz="2000" dirty="0" smtClean="0"/>
              <a:t>walkscore.com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759114" y="3353044"/>
            <a:ext cx="3343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 smtClean="0"/>
              <a:t>SOURCE</a:t>
            </a:r>
          </a:p>
          <a:p>
            <a:pPr algn="ctr"/>
            <a:r>
              <a:rPr lang="en-US" sz="2000" dirty="0" smtClean="0"/>
              <a:t>Chicago Board of Elections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 Gathering</a:t>
            </a:r>
            <a:endParaRPr lang="en-US" sz="5400" dirty="0"/>
          </a:p>
        </p:txBody>
      </p:sp>
      <p:sp>
        <p:nvSpPr>
          <p:cNvPr id="14" name="Rounded Rectangle 13"/>
          <p:cNvSpPr>
            <a:spLocks/>
          </p:cNvSpPr>
          <p:nvPr/>
        </p:nvSpPr>
        <p:spPr>
          <a:xfrm>
            <a:off x="628085" y="2099822"/>
            <a:ext cx="2194560" cy="1005840"/>
          </a:xfrm>
          <a:prstGeom prst="roundRect">
            <a:avLst>
              <a:gd name="adj" fmla="val 7725"/>
            </a:avLst>
          </a:prstGeom>
          <a:solidFill>
            <a:srgbClr val="90A4AE"/>
          </a:solidFill>
          <a:ln>
            <a:solidFill>
              <a:srgbClr val="455A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smtClean="0"/>
              <a:t>Demographics</a:t>
            </a:r>
            <a:endParaRPr lang="en-US" sz="2600" dirty="0"/>
          </a:p>
        </p:txBody>
      </p:sp>
      <p:sp>
        <p:nvSpPr>
          <p:cNvPr id="15" name="Rounded Rectangle 14"/>
          <p:cNvSpPr>
            <a:spLocks/>
          </p:cNvSpPr>
          <p:nvPr/>
        </p:nvSpPr>
        <p:spPr>
          <a:xfrm>
            <a:off x="3529859" y="2099822"/>
            <a:ext cx="2194560" cy="1005840"/>
          </a:xfrm>
          <a:prstGeom prst="roundRect">
            <a:avLst>
              <a:gd name="adj" fmla="val 7725"/>
            </a:avLst>
          </a:prstGeom>
          <a:solidFill>
            <a:srgbClr val="90A4AE"/>
          </a:solidFill>
          <a:ln>
            <a:solidFill>
              <a:srgbClr val="455A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smtClean="0"/>
              <a:t>Crime</a:t>
            </a:r>
            <a:endParaRPr lang="en-US" sz="2600" dirty="0"/>
          </a:p>
        </p:txBody>
      </p:sp>
      <p:sp>
        <p:nvSpPr>
          <p:cNvPr id="16" name="Rounded Rectangle 15"/>
          <p:cNvSpPr>
            <a:spLocks/>
          </p:cNvSpPr>
          <p:nvPr/>
        </p:nvSpPr>
        <p:spPr>
          <a:xfrm>
            <a:off x="6431633" y="2099822"/>
            <a:ext cx="2194560" cy="1005840"/>
          </a:xfrm>
          <a:prstGeom prst="roundRect">
            <a:avLst>
              <a:gd name="adj" fmla="val 7725"/>
            </a:avLst>
          </a:prstGeom>
          <a:solidFill>
            <a:srgbClr val="90A4AE"/>
          </a:solidFill>
          <a:ln>
            <a:solidFill>
              <a:srgbClr val="455A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smtClean="0"/>
              <a:t>Walkability</a:t>
            </a:r>
            <a:endParaRPr lang="en-US" sz="2600" dirty="0"/>
          </a:p>
        </p:txBody>
      </p:sp>
      <p:sp>
        <p:nvSpPr>
          <p:cNvPr id="17" name="Rounded Rectangle 16"/>
          <p:cNvSpPr>
            <a:spLocks/>
          </p:cNvSpPr>
          <p:nvPr/>
        </p:nvSpPr>
        <p:spPr>
          <a:xfrm>
            <a:off x="9333407" y="2099822"/>
            <a:ext cx="2194560" cy="1005840"/>
          </a:xfrm>
          <a:prstGeom prst="roundRect">
            <a:avLst>
              <a:gd name="adj" fmla="val 7725"/>
            </a:avLst>
          </a:prstGeom>
          <a:solidFill>
            <a:srgbClr val="90A4AE"/>
          </a:solidFill>
          <a:ln>
            <a:solidFill>
              <a:srgbClr val="455A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smtClean="0"/>
              <a:t>Polling Stations</a:t>
            </a:r>
            <a:endParaRPr lang="en-US" sz="2600" dirty="0"/>
          </a:p>
        </p:txBody>
      </p:sp>
      <p:grpSp>
        <p:nvGrpSpPr>
          <p:cNvPr id="60" name="Group 59"/>
          <p:cNvGrpSpPr/>
          <p:nvPr/>
        </p:nvGrpSpPr>
        <p:grpSpPr>
          <a:xfrm>
            <a:off x="1725365" y="4044973"/>
            <a:ext cx="8705322" cy="1631207"/>
            <a:chOff x="1725365" y="4044973"/>
            <a:chExt cx="8705322" cy="1631207"/>
          </a:xfrm>
        </p:grpSpPr>
        <p:cxnSp>
          <p:nvCxnSpPr>
            <p:cNvPr id="18" name="Straight Connector 17"/>
            <p:cNvCxnSpPr>
              <a:stCxn id="20" idx="2"/>
              <a:endCxn id="45" idx="0"/>
            </p:cNvCxnSpPr>
            <p:nvPr/>
          </p:nvCxnSpPr>
          <p:spPr>
            <a:xfrm>
              <a:off x="1725365" y="4044973"/>
              <a:ext cx="4370636" cy="1631207"/>
            </a:xfrm>
            <a:prstGeom prst="line">
              <a:avLst/>
            </a:prstGeom>
            <a:ln w="28575">
              <a:solidFill>
                <a:srgbClr val="303F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stCxn id="21" idx="2"/>
              <a:endCxn id="45" idx="0"/>
            </p:cNvCxnSpPr>
            <p:nvPr/>
          </p:nvCxnSpPr>
          <p:spPr>
            <a:xfrm>
              <a:off x="4627139" y="4052729"/>
              <a:ext cx="1468862" cy="1623451"/>
            </a:xfrm>
            <a:prstGeom prst="line">
              <a:avLst/>
            </a:prstGeom>
            <a:ln w="28575">
              <a:solidFill>
                <a:srgbClr val="303F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22" idx="2"/>
              <a:endCxn id="45" idx="0"/>
            </p:cNvCxnSpPr>
            <p:nvPr/>
          </p:nvCxnSpPr>
          <p:spPr>
            <a:xfrm flipH="1">
              <a:off x="6096001" y="4044973"/>
              <a:ext cx="1432911" cy="1631207"/>
            </a:xfrm>
            <a:prstGeom prst="line">
              <a:avLst/>
            </a:prstGeom>
            <a:ln w="28575">
              <a:solidFill>
                <a:srgbClr val="303F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23" idx="2"/>
              <a:endCxn id="45" idx="0"/>
            </p:cNvCxnSpPr>
            <p:nvPr/>
          </p:nvCxnSpPr>
          <p:spPr>
            <a:xfrm flipH="1">
              <a:off x="6096001" y="4060930"/>
              <a:ext cx="4334686" cy="1615250"/>
            </a:xfrm>
            <a:prstGeom prst="line">
              <a:avLst/>
            </a:prstGeom>
            <a:ln w="28575">
              <a:solidFill>
                <a:srgbClr val="303F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2840619" y="5676180"/>
              <a:ext cx="6510762" cy="0"/>
            </a:xfrm>
            <a:prstGeom prst="line">
              <a:avLst/>
            </a:prstGeom>
            <a:ln w="28575">
              <a:solidFill>
                <a:srgbClr val="303F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/>
          <p:cNvSpPr txBox="1"/>
          <p:nvPr/>
        </p:nvSpPr>
        <p:spPr>
          <a:xfrm>
            <a:off x="2501891" y="5676180"/>
            <a:ext cx="71882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28 features </a:t>
            </a:r>
            <a:r>
              <a:rPr lang="mr-IN" sz="2800" dirty="0" smtClean="0"/>
              <a:t>–</a:t>
            </a:r>
            <a:r>
              <a:rPr lang="en-US" sz="2800" dirty="0" smtClean="0"/>
              <a:t> 3 categorical, 25 quantitative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6374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51B5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51B5"/>
                                      </p:to>
                                    </p:animClr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51B5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51B5"/>
                                      </p:to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14" grpId="0" animBg="1"/>
      <p:bldP spid="15" grpId="0" animBg="1"/>
      <p:bldP spid="16" grpId="0" animBg="1"/>
      <p:bldP spid="17" grpId="0" animBg="1"/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Model Results</a:t>
            </a:r>
            <a:endParaRPr lang="en-US" sz="5400" dirty="0"/>
          </a:p>
        </p:txBody>
      </p:sp>
      <p:sp>
        <p:nvSpPr>
          <p:cNvPr id="4" name="TextBox 3"/>
          <p:cNvSpPr txBox="1"/>
          <p:nvPr/>
        </p:nvSpPr>
        <p:spPr>
          <a:xfrm>
            <a:off x="1024129" y="2091548"/>
            <a:ext cx="1042835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charset="0"/>
              <a:buChar char="•"/>
            </a:pPr>
            <a:r>
              <a:rPr lang="en-US" sz="3200" dirty="0" smtClean="0"/>
              <a:t> 25 features statistically significant </a:t>
            </a:r>
          </a:p>
          <a:p>
            <a:pPr lvl="1">
              <a:buFont typeface="Arial" charset="0"/>
              <a:buChar char="•"/>
            </a:pPr>
            <a:r>
              <a:rPr lang="en-US" sz="3200" dirty="0"/>
              <a:t> </a:t>
            </a:r>
            <a:r>
              <a:rPr lang="en-US" sz="3200" dirty="0" smtClean="0"/>
              <a:t>R</a:t>
            </a:r>
            <a:r>
              <a:rPr lang="en-US" sz="3200" baseline="30000" dirty="0" smtClean="0"/>
              <a:t>2</a:t>
            </a:r>
            <a:r>
              <a:rPr lang="en-US" sz="3200" dirty="0"/>
              <a:t> </a:t>
            </a:r>
            <a:r>
              <a:rPr lang="mr-IN" sz="3200" dirty="0"/>
              <a:t>–</a:t>
            </a:r>
            <a:r>
              <a:rPr lang="en-US" sz="3200" dirty="0" smtClean="0"/>
              <a:t> 0.864</a:t>
            </a:r>
          </a:p>
          <a:p>
            <a:pPr lvl="1">
              <a:buFont typeface="Arial" charset="0"/>
              <a:buChar char="•"/>
            </a:pPr>
            <a:r>
              <a:rPr lang="en-US" sz="3200" dirty="0" smtClean="0"/>
              <a:t> Cross-Validated R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 </a:t>
            </a:r>
            <a:r>
              <a:rPr lang="mr-IN" sz="3200" dirty="0" smtClean="0"/>
              <a:t>–</a:t>
            </a:r>
            <a:r>
              <a:rPr lang="en-US" sz="3200" dirty="0" smtClean="0"/>
              <a:t> 0.866</a:t>
            </a:r>
          </a:p>
          <a:p>
            <a:pPr lvl="1">
              <a:buFont typeface="Arial" charset="0"/>
              <a:buChar char="•"/>
            </a:pPr>
            <a:endParaRPr lang="en-US" sz="3200" dirty="0" smtClean="0"/>
          </a:p>
          <a:p>
            <a:pPr>
              <a:buFont typeface="Arial" charset="0"/>
              <a:buChar char="•"/>
            </a:pPr>
            <a:r>
              <a:rPr lang="en-US" sz="3200" dirty="0"/>
              <a:t> </a:t>
            </a:r>
            <a:r>
              <a:rPr lang="en-US" sz="3200" dirty="0" smtClean="0"/>
              <a:t>Focus on descriptive power of linear regression</a:t>
            </a:r>
          </a:p>
          <a:p>
            <a:pPr lvl="1">
              <a:buFont typeface="Arial" charset="0"/>
              <a:buChar char="•"/>
            </a:pPr>
            <a:r>
              <a:rPr lang="en-US" sz="3200" dirty="0"/>
              <a:t> </a:t>
            </a:r>
            <a:r>
              <a:rPr lang="en-US" sz="3200" dirty="0" smtClean="0"/>
              <a:t>No regularization or feature interaction</a:t>
            </a:r>
          </a:p>
          <a:p>
            <a:pPr>
              <a:buFont typeface="Arial" charset="0"/>
              <a:buChar char="•"/>
            </a:pPr>
            <a:endParaRPr lang="en-US" sz="3200" dirty="0" smtClean="0"/>
          </a:p>
          <a:p>
            <a:pPr>
              <a:buFont typeface="Arial" charset="0"/>
              <a:buChar char="•"/>
            </a:pPr>
            <a:r>
              <a:rPr lang="en-US" sz="3200" dirty="0" smtClean="0"/>
              <a:t> Some features more impactful than others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1838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440" y="908160"/>
            <a:ext cx="8961120" cy="587489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440" y="908160"/>
            <a:ext cx="8961120" cy="587489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440" y="908160"/>
            <a:ext cx="8961120" cy="587489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440" y="908160"/>
            <a:ext cx="8961120" cy="587489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440" y="908160"/>
            <a:ext cx="8961120" cy="5874890"/>
          </a:xfrm>
          <a:prstGeom prst="rect">
            <a:avLst/>
          </a:prstGeom>
        </p:spPr>
      </p:pic>
      <p:sp>
        <p:nvSpPr>
          <p:cNvPr id="12" name="Title 10"/>
          <p:cNvSpPr txBox="1">
            <a:spLocks/>
          </p:cNvSpPr>
          <p:nvPr/>
        </p:nvSpPr>
        <p:spPr>
          <a:xfrm>
            <a:off x="2836648" y="130215"/>
            <a:ext cx="6518704" cy="8291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/>
              <a:t>Selected Feature </a:t>
            </a:r>
            <a:r>
              <a:rPr lang="en-US" dirty="0" smtClean="0"/>
              <a:t>Coefficients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579390" y="2467022"/>
            <a:ext cx="2556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chemeClr val="accent5">
                    <a:lumMod val="75000"/>
                  </a:schemeClr>
                </a:solidFill>
              </a:rPr>
              <a:t>p-value = 0.557</a:t>
            </a:r>
            <a:endParaRPr lang="en-US" sz="2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89863" y="1086540"/>
            <a:ext cx="2556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chemeClr val="accent5">
                    <a:lumMod val="75000"/>
                  </a:schemeClr>
                </a:solidFill>
              </a:rPr>
              <a:t>p-value = 0.158</a:t>
            </a:r>
            <a:endParaRPr lang="en-US" sz="24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446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9" grpId="0"/>
      <p:bldP spid="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0"/>
          <p:cNvSpPr txBox="1">
            <a:spLocks/>
          </p:cNvSpPr>
          <p:nvPr/>
        </p:nvSpPr>
        <p:spPr>
          <a:xfrm>
            <a:off x="1063339" y="115223"/>
            <a:ext cx="9720263" cy="1498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Poverty &amp; voter turnout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756247" y="323276"/>
            <a:ext cx="0" cy="884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12" y="1207696"/>
            <a:ext cx="5577840" cy="557784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8209667"/>
              </p:ext>
            </p:extLst>
          </p:nvPr>
        </p:nvGraphicFramePr>
        <p:xfrm>
          <a:off x="6310859" y="2722592"/>
          <a:ext cx="5471410" cy="21383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9877"/>
                <a:gridCol w="1058550"/>
                <a:gridCol w="1042983"/>
              </a:tblGrid>
              <a:tr h="665445">
                <a:tc>
                  <a:txBody>
                    <a:bodyPr/>
                    <a:lstStyle/>
                    <a:p>
                      <a:endParaRPr lang="en-US" sz="20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51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+mn-lt"/>
                        </a:rPr>
                        <a:t>Voter Turnout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51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+mn-lt"/>
                        </a:rPr>
                        <a:t>% Poverty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51B5"/>
                    </a:solidFill>
                  </a:tcPr>
                </a:tc>
              </a:tr>
              <a:tr h="499645"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>
                          <a:latin typeface="+mn-lt"/>
                        </a:rPr>
                        <a:t>Garfield Park/North</a:t>
                      </a:r>
                      <a:r>
                        <a:rPr lang="en-US" sz="2000" baseline="0" dirty="0" smtClean="0">
                          <a:latin typeface="+mn-lt"/>
                        </a:rPr>
                        <a:t> Lawndale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+mn-lt"/>
                        </a:rPr>
                        <a:t>51%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>
                          <a:latin typeface="+mn-lt"/>
                        </a:rPr>
                        <a:t>  46%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68841"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>
                          <a:latin typeface="+mn-lt"/>
                        </a:rPr>
                        <a:t>All of Chicago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+mn-lt"/>
                        </a:rPr>
                        <a:t>58%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>
                          <a:latin typeface="+mn-lt"/>
                        </a:rPr>
                        <a:t>  22%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68841"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>
                          <a:latin typeface="+mn-lt"/>
                        </a:rPr>
                        <a:t>Difference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+mn-lt"/>
                        </a:rPr>
                        <a:t>- 7%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>
                          <a:latin typeface="+mn-lt"/>
                        </a:rPr>
                        <a:t>+24%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3741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0"/>
          <p:cNvSpPr txBox="1">
            <a:spLocks/>
          </p:cNvSpPr>
          <p:nvPr/>
        </p:nvSpPr>
        <p:spPr>
          <a:xfrm>
            <a:off x="1063339" y="100233"/>
            <a:ext cx="9720263" cy="1498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Poverty &amp; voter turnout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756247" y="323276"/>
            <a:ext cx="0" cy="884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12" y="1207696"/>
            <a:ext cx="5577840" cy="557784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8209667"/>
              </p:ext>
            </p:extLst>
          </p:nvPr>
        </p:nvGraphicFramePr>
        <p:xfrm>
          <a:off x="6310859" y="2722592"/>
          <a:ext cx="5471410" cy="21383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9877"/>
                <a:gridCol w="1058550"/>
                <a:gridCol w="1042983"/>
              </a:tblGrid>
              <a:tr h="665445">
                <a:tc>
                  <a:txBody>
                    <a:bodyPr/>
                    <a:lstStyle/>
                    <a:p>
                      <a:endParaRPr lang="en-US" sz="20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51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+mn-lt"/>
                        </a:rPr>
                        <a:t>Voter Turnout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51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+mn-lt"/>
                        </a:rPr>
                        <a:t>% Poverty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51B5"/>
                    </a:solidFill>
                  </a:tcPr>
                </a:tc>
              </a:tr>
              <a:tr h="499645"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>
                          <a:latin typeface="+mn-lt"/>
                        </a:rPr>
                        <a:t>Garfield Park/North</a:t>
                      </a:r>
                      <a:r>
                        <a:rPr lang="en-US" sz="2000" baseline="0" dirty="0" smtClean="0">
                          <a:latin typeface="+mn-lt"/>
                        </a:rPr>
                        <a:t> Lawndale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+mn-lt"/>
                        </a:rPr>
                        <a:t>51%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>
                          <a:latin typeface="+mn-lt"/>
                        </a:rPr>
                        <a:t>  46%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68841"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>
                          <a:latin typeface="+mn-lt"/>
                        </a:rPr>
                        <a:t>All of Chicago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+mn-lt"/>
                        </a:rPr>
                        <a:t>58%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>
                          <a:latin typeface="+mn-lt"/>
                        </a:rPr>
                        <a:t>  22%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68841">
                <a:tc>
                  <a:txBody>
                    <a:bodyPr/>
                    <a:lstStyle/>
                    <a:p>
                      <a:pPr algn="r"/>
                      <a:r>
                        <a:rPr lang="en-US" sz="2000" dirty="0" smtClean="0">
                          <a:latin typeface="+mn-lt"/>
                        </a:rPr>
                        <a:t>Difference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+mn-lt"/>
                        </a:rPr>
                        <a:t>- 7%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>
                          <a:latin typeface="+mn-lt"/>
                        </a:rPr>
                        <a:t>+24%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9920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"/>
    </mc:Choice>
    <mc:Fallback>
      <p:transition spd="slow" advTm="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7000" y="7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1.11111E-6 L 0.00495 -0.16945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7" y="-8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74360" y="-1317952"/>
            <a:ext cx="9720263" cy="14986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PERCENT </a:t>
            </a:r>
            <a:r>
              <a:rPr lang="en-US" sz="5400" smtClean="0"/>
              <a:t>POPULATION LIVING </a:t>
            </a:r>
            <a:r>
              <a:rPr lang="en-US" sz="5400" dirty="0" smtClean="0"/>
              <a:t>IN POVERTY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36663" y="6289128"/>
            <a:ext cx="9718675" cy="531812"/>
          </a:xfrm>
        </p:spPr>
        <p:txBody>
          <a:bodyPr>
            <a:normAutofit/>
          </a:bodyPr>
          <a:lstStyle/>
          <a:p>
            <a:pPr algn="ctr"/>
            <a:r>
              <a:rPr lang="en-US" sz="2800" dirty="0" smtClean="0"/>
              <a:t>1% increase in poverty </a:t>
            </a:r>
            <a:r>
              <a:rPr lang="en-US" sz="2800" smtClean="0">
                <a:sym typeface="Wingdings"/>
              </a:rPr>
              <a:t> 16</a:t>
            </a:r>
            <a:r>
              <a:rPr lang="en-US" sz="2800" dirty="0" smtClean="0">
                <a:sym typeface="Wingdings"/>
              </a:rPr>
              <a:t>% decrease in voter turnout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69" b="10025"/>
          <a:stretch/>
        </p:blipFill>
        <p:spPr>
          <a:xfrm>
            <a:off x="-317117" y="509666"/>
            <a:ext cx="7026992" cy="54744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69" b="10025"/>
          <a:stretch/>
        </p:blipFill>
        <p:spPr>
          <a:xfrm>
            <a:off x="4839545" y="509666"/>
            <a:ext cx="7030648" cy="5477256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749508" y="-1034313"/>
            <a:ext cx="0" cy="884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363" y="5767653"/>
            <a:ext cx="2794000" cy="3429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315394" y="135678"/>
            <a:ext cx="1761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D0D0D"/>
                </a:solidFill>
              </a:rPr>
              <a:t>% POVERTY</a:t>
            </a:r>
            <a:endParaRPr lang="en-US" sz="2400" dirty="0">
              <a:solidFill>
                <a:srgbClr val="0D0D0D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4668" y="5732654"/>
            <a:ext cx="1761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D0D0D"/>
                </a:solidFill>
              </a:rPr>
              <a:t>0%</a:t>
            </a:r>
            <a:endParaRPr lang="en-US" sz="2000" dirty="0">
              <a:solidFill>
                <a:srgbClr val="0D0D0D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13390" y="5730399"/>
            <a:ext cx="1761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D0D0D"/>
                </a:solidFill>
              </a:rPr>
              <a:t>100%</a:t>
            </a:r>
            <a:endParaRPr lang="en-US" sz="2000" dirty="0">
              <a:solidFill>
                <a:srgbClr val="0D0D0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96805" y="150668"/>
            <a:ext cx="2916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solidFill>
                  <a:srgbClr val="0D0D0D"/>
                </a:solidFill>
              </a:rPr>
              <a:t>% VOTER TURNOUT</a:t>
            </a:r>
            <a:endParaRPr lang="en-US" sz="2400" dirty="0">
              <a:solidFill>
                <a:srgbClr val="0D0D0D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69690" y="5735799"/>
            <a:ext cx="1761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D0D0D"/>
                </a:solidFill>
              </a:rPr>
              <a:t>0%</a:t>
            </a:r>
            <a:endParaRPr lang="en-US" sz="2000" dirty="0">
              <a:solidFill>
                <a:srgbClr val="0D0D0D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478412" y="5733544"/>
            <a:ext cx="1761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D0D0D"/>
                </a:solidFill>
              </a:rPr>
              <a:t>100%</a:t>
            </a:r>
            <a:endParaRPr lang="en-US" sz="2000" dirty="0">
              <a:solidFill>
                <a:srgbClr val="0D0D0D"/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03191" y="5771841"/>
            <a:ext cx="27813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96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6920</TotalTime>
  <Words>275</Words>
  <Application>Microsoft Macintosh PowerPoint</Application>
  <PresentationFormat>Widescreen</PresentationFormat>
  <Paragraphs>85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Calibri</vt:lpstr>
      <vt:lpstr>Mangal</vt:lpstr>
      <vt:lpstr>Tw Cen MT</vt:lpstr>
      <vt:lpstr>Tw Cen MT Condensed</vt:lpstr>
      <vt:lpstr>Wingdings</vt:lpstr>
      <vt:lpstr>Wingdings 3</vt:lpstr>
      <vt:lpstr>Arial</vt:lpstr>
      <vt:lpstr>Integral</vt:lpstr>
      <vt:lpstr>Voter Turnout In Chicago</vt:lpstr>
      <vt:lpstr>PowerPoint Presentation</vt:lpstr>
      <vt:lpstr>recent Chicago elections – voter turnout</vt:lpstr>
      <vt:lpstr>Data Gathering</vt:lpstr>
      <vt:lpstr>Model Results</vt:lpstr>
      <vt:lpstr>PowerPoint Presentation</vt:lpstr>
      <vt:lpstr>PowerPoint Presentation</vt:lpstr>
      <vt:lpstr>PowerPoint Presentation</vt:lpstr>
      <vt:lpstr>PERCENT POPULATION LIVING IN POVERTY</vt:lpstr>
      <vt:lpstr>PERCENT POPULATION That speak English well</vt:lpstr>
      <vt:lpstr>Conclusion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Chicago Voter Turnout</dc:title>
  <dc:creator>Alex Douglas</dc:creator>
  <cp:lastModifiedBy>Alex Douglas</cp:lastModifiedBy>
  <cp:revision>103</cp:revision>
  <dcterms:created xsi:type="dcterms:W3CDTF">2017-09-16T18:32:45Z</dcterms:created>
  <dcterms:modified xsi:type="dcterms:W3CDTF">2017-09-21T14:06:09Z</dcterms:modified>
</cp:coreProperties>
</file>

<file path=docProps/thumbnail.jpeg>
</file>